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oogle Sans" panose="020B0604020202020204" charset="0"/>
      <p:regular r:id="rId8"/>
      <p:bold r:id="rId9"/>
      <p:italic r:id="rId10"/>
      <p:boldItalic r:id="rId11"/>
    </p:embeddedFont>
    <p:embeddedFont>
      <p:font typeface="Google Sans SemiBold" panose="020B0604020202020204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Work Sans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32" y="-3368"/>
      </p:cViewPr>
      <p:guideLst>
        <p:guide orient="horz" pos="3168"/>
        <p:guide pos="2448"/>
        <p:guide orient="horz"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7ac73dde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7ac73dde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5719" cy="746350"/>
            <a:chOff x="0" y="3156075"/>
            <a:chExt cx="3529800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5719" cy="746350"/>
            <a:chOff x="0" y="3156075"/>
            <a:chExt cx="3529800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rPr>
              <a:t>Key Insights </a:t>
            </a:r>
            <a:endParaRPr sz="1900" dirty="0">
              <a:solidFill>
                <a:schemeClr val="lt2"/>
              </a:solidFill>
              <a:latin typeface="Arial" panose="020B0604020202020204" pitchFamily="34" charset="0"/>
              <a:ea typeface="Google Sans SemiBold"/>
              <a:cs typeface="Arial" panose="020B0604020202020204" pitchFamily="34" charset="0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rPr>
              <a:t>Details </a:t>
            </a:r>
            <a:endParaRPr sz="1900" dirty="0">
              <a:solidFill>
                <a:schemeClr val="lt2"/>
              </a:solidFill>
              <a:latin typeface="Arial" panose="020B0604020202020204" pitchFamily="34" charset="0"/>
              <a:ea typeface="Google Sans SemiBold"/>
              <a:cs typeface="Arial" panose="020B0604020202020204" pitchFamily="34" charset="0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rPr>
              <a:t>Next Steps </a:t>
            </a:r>
            <a:endParaRPr sz="1900" dirty="0">
              <a:solidFill>
                <a:schemeClr val="lt2"/>
              </a:solidFill>
              <a:latin typeface="Arial" panose="020B0604020202020204" pitchFamily="34" charset="0"/>
              <a:ea typeface="Google Sans SemiBold"/>
              <a:cs typeface="Arial" panose="020B0604020202020204" pitchFamily="34" charset="0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 1">
  <p:cSld name="TITLE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40" name="Google Shape;4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172050" y="2994200"/>
            <a:ext cx="3076800" cy="70968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grpSp>
        <p:nvGrpSpPr>
          <p:cNvPr id="45" name="Google Shape;45;p3"/>
          <p:cNvGrpSpPr/>
          <p:nvPr/>
        </p:nvGrpSpPr>
        <p:grpSpPr>
          <a:xfrm>
            <a:off x="168930" y="2931215"/>
            <a:ext cx="7434543" cy="62982"/>
            <a:chOff x="1890075" y="5241175"/>
            <a:chExt cx="4240556" cy="257700"/>
          </a:xfrm>
        </p:grpSpPr>
        <p:sp>
          <p:nvSpPr>
            <p:cNvPr id="46" name="Google Shape;4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cxnSp>
        <p:nvCxnSpPr>
          <p:cNvPr id="50" name="Google Shape;50;p3"/>
          <p:cNvCxnSpPr/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3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52;p3"/>
          <p:cNvGrpSpPr/>
          <p:nvPr/>
        </p:nvGrpSpPr>
        <p:grpSpPr>
          <a:xfrm>
            <a:off x="0" y="3642375"/>
            <a:ext cx="3530025" cy="746350"/>
            <a:chOff x="0" y="3156075"/>
            <a:chExt cx="3530025" cy="74635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3248850" y="3095700"/>
            <a:ext cx="4935719" cy="746350"/>
            <a:chOff x="0" y="3156075"/>
            <a:chExt cx="3529800" cy="746350"/>
          </a:xfrm>
        </p:grpSpPr>
        <p:sp>
          <p:nvSpPr>
            <p:cNvPr id="56" name="Google Shape;56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3248850" y="7394875"/>
            <a:ext cx="4935719" cy="746350"/>
            <a:chOff x="0" y="3156075"/>
            <a:chExt cx="3529800" cy="746350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sp>
        <p:nvSpPr>
          <p:cNvPr id="61" name="Google Shape;61;p3"/>
          <p:cNvSpPr txBox="1"/>
          <p:nvPr/>
        </p:nvSpPr>
        <p:spPr>
          <a:xfrm>
            <a:off x="3263100" y="3086700"/>
            <a:ext cx="43341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rPr>
              <a:t>Details </a:t>
            </a:r>
            <a:endParaRPr sz="1900" dirty="0">
              <a:solidFill>
                <a:schemeClr val="lt2"/>
              </a:solidFill>
              <a:latin typeface="Arial" panose="020B0604020202020204" pitchFamily="34" charset="0"/>
              <a:ea typeface="Google Sans SemiBold"/>
              <a:cs typeface="Arial" panose="020B0604020202020204" pitchFamily="34" charset="0"/>
              <a:sym typeface="Google Sans SemiBold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0" y="3642375"/>
            <a:ext cx="32490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rPr>
              <a:t>Key Insights</a:t>
            </a:r>
            <a:endParaRPr sz="1900" dirty="0">
              <a:solidFill>
                <a:schemeClr val="lt2"/>
              </a:solidFill>
              <a:latin typeface="Arial" panose="020B0604020202020204" pitchFamily="34" charset="0"/>
              <a:ea typeface="Google Sans SemiBold"/>
              <a:cs typeface="Arial" panose="020B0604020202020204" pitchFamily="34" charset="0"/>
              <a:sym typeface="Google Sans SemiBold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263100" y="73926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rPr>
              <a:t>Next Steps </a:t>
            </a:r>
            <a:endParaRPr sz="1900" dirty="0">
              <a:solidFill>
                <a:schemeClr val="lt2"/>
              </a:solidFill>
              <a:latin typeface="Arial" panose="020B0604020202020204" pitchFamily="34" charset="0"/>
              <a:ea typeface="Google Sans SemiBold"/>
              <a:cs typeface="Arial" panose="020B0604020202020204" pitchFamily="34" charset="0"/>
              <a:sym typeface="Google Sans SemiBold"/>
            </a:endParaRPr>
          </a:p>
        </p:txBody>
      </p:sp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4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4"/>
          <p:cNvCxnSpPr>
            <a:stCxn id="69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" name="Google Shape;70;p4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5" name="Google Shape;75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sp>
        <p:nvSpPr>
          <p:cNvPr id="79" name="Google Shape;79;p4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FB991"/>
              </a:solidFill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 dirty="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82" name="Google Shape;82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" name="Google Shape;84;p4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 dirty="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86" name="Google Shape;86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 dirty="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90" name="Google Shape;90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93" name="Google Shape;93;p4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 dirty="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4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4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5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" name="Google Shape;107;p5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108" name="Google Shape;108;p5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0" name="Google Shape;110;p5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5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5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" name="Google Shape;115;p5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116" name="Google Shape;116;p5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121" name="Google Shape;121;p5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126" name="Google Shape;126;p5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5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5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6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50" name="Google Shape;150;p6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7" name="Google Shape;15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67" name="Google Shape;16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sp>
        <p:nvSpPr>
          <p:cNvPr id="171" name="Google Shape;171;p6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Source: Lorem ipsum dolor sit amet, consectetur adipiscing elit. Duis non erat sem</a:t>
            </a:r>
            <a:endParaRPr sz="600" dirty="0"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D9D9D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Proprietary + Confidential</a:t>
            </a:r>
            <a:endParaRPr sz="600" dirty="0">
              <a:solidFill>
                <a:srgbClr val="D9D9D9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6" name="Google Shape;176;p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77" name="Google Shape;177;p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 1">
  <p:cSld name="TITLE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9"/>
          <p:cNvCxnSpPr>
            <a:stCxn id="181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" name="Google Shape;182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83" name="Google Shape;18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FB991"/>
              </a:solidFill>
            </a:endParaRPr>
          </a:p>
        </p:txBody>
      </p:sp>
      <p:sp>
        <p:nvSpPr>
          <p:cNvPr id="193" name="Google Shape;193;p9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9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6" name="Google Shape;196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97" name="Google Shape;197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02" name="Google Shape;202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</p:grpSp>
      <p:sp>
        <p:nvSpPr>
          <p:cNvPr id="205" name="Google Shape;205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FB991"/>
              </a:solidFill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 dirty="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08" name="Google Shape;208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 dirty="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12" name="Google Shape;212;p9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 dirty="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16" name="Google Shape;216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 dirty="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21" name="Google Shape;221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3" name="Google Shape;223;p9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88700" y="1499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rPr>
              <a:t>Project Overview</a:t>
            </a:r>
            <a:endParaRPr sz="13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Google Sans SemiBold"/>
              <a:cs typeface="Arial" panose="020B0604020202020204" pitchFamily="34" charset="0"/>
              <a:sym typeface="Google Sans SemiBol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81950" y="1755800"/>
            <a:ext cx="74085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I’m currently developing a data analytics project aimed at decreasing overall loan default among borrowers by predicting which client attributes most contribute their loan default</a:t>
            </a:r>
            <a:r>
              <a:rPr lang="en" sz="1200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. </a:t>
            </a:r>
            <a:r>
              <a:rPr lang="en" sz="1200" dirty="0">
                <a:solidFill>
                  <a:schemeClr val="dk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Thorough exploratory data analysis (EDA) enables financial institution to make better decisions about how to proactively target clients likely to loan default, thereby improving loan payment.</a:t>
            </a:r>
            <a:r>
              <a:rPr lang="en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en" sz="1200" b="1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This report offers </a:t>
            </a:r>
            <a:r>
              <a:rPr lang="en" sz="1200" b="1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details and key insights from Milestone 3,</a:t>
            </a:r>
            <a:r>
              <a:rPr lang="en" sz="1200" b="1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which impact the future development of the overall project. </a:t>
            </a:r>
            <a:endParaRPr sz="1200" b="1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0" y="154399"/>
            <a:ext cx="7772400" cy="1055301"/>
            <a:chOff x="249450" y="173575"/>
            <a:chExt cx="7772400" cy="828278"/>
          </a:xfrm>
        </p:grpSpPr>
        <p:sp>
          <p:nvSpPr>
            <p:cNvPr id="232" name="Google Shape;232;p10"/>
            <p:cNvSpPr txBox="1"/>
            <p:nvPr/>
          </p:nvSpPr>
          <p:spPr>
            <a:xfrm>
              <a:off x="249450" y="173575"/>
              <a:ext cx="77724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0000"/>
                  </a:solidFill>
                  <a:latin typeface="Arial" panose="020B0604020202020204" pitchFamily="34" charset="0"/>
                  <a:ea typeface="Google Sans SemiBold"/>
                  <a:cs typeface="Arial" panose="020B0604020202020204" pitchFamily="34" charset="0"/>
                  <a:sym typeface="Google Sans SemiBold"/>
                </a:rPr>
                <a:t>Loan Default Prediction Project | </a:t>
              </a:r>
              <a:r>
                <a:rPr lang="en" sz="1600" b="1" dirty="0">
                  <a:latin typeface="Arial" panose="020B0604020202020204" pitchFamily="34" charset="0"/>
                  <a:ea typeface="Google Sans SemiBold"/>
                  <a:cs typeface="Arial" panose="020B0604020202020204" pitchFamily="34" charset="0"/>
                  <a:sym typeface="Google Sans SemiBold"/>
                </a:rPr>
                <a:t>Exploratory Data Analysis</a:t>
              </a:r>
            </a:p>
            <a:p>
              <a:pPr marL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0000"/>
                  </a:solidFill>
                  <a:latin typeface="Arial" panose="020B0604020202020204" pitchFamily="34" charset="0"/>
                  <a:ea typeface="Google Sans SemiBold"/>
                  <a:cs typeface="Arial" panose="020B0604020202020204" pitchFamily="34" charset="0"/>
                  <a:sym typeface="Google Sans SemiBold"/>
                </a:rPr>
                <a:t>(Milestone 3)</a:t>
              </a:r>
              <a:endParaRPr sz="1900" dirty="0">
                <a:solidFill>
                  <a:srgbClr val="000000"/>
                </a:solidFill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249450" y="601653"/>
              <a:ext cx="77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Executive Summary Report</a:t>
              </a: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Prepared by: PhD Aleksandar Osmanli</a:t>
              </a:r>
              <a:endParaRPr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</p:grpSp>
      <p:sp>
        <p:nvSpPr>
          <p:cNvPr id="235" name="Google Shape;235;p10"/>
          <p:cNvSpPr txBox="1"/>
          <p:nvPr/>
        </p:nvSpPr>
        <p:spPr>
          <a:xfrm>
            <a:off x="107950" y="3448000"/>
            <a:ext cx="3138870" cy="422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184150">
              <a:buClr>
                <a:schemeClr val="dk1"/>
              </a:buClr>
              <a:buSzPts val="1100"/>
              <a:buFont typeface="Roboto"/>
              <a:buChar char="●"/>
            </a:pPr>
            <a:r>
              <a:rPr lang="en-US" sz="1100" b="1" dirty="0">
                <a:solidFill>
                  <a:schemeClr val="dk1"/>
                </a:solidFill>
              </a:rPr>
              <a:t>The ‘Default’ target variable is of object type with only two possible values: loan defaulted (1) or not (0).</a:t>
            </a:r>
            <a:endParaRPr lang="en" sz="1100" b="1" dirty="0">
              <a:solidFill>
                <a:schemeClr val="dk1"/>
              </a:solidFill>
            </a:endParaRPr>
          </a:p>
          <a:p>
            <a:pPr marL="228600" lvl="0" indent="-184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</a:rPr>
              <a:t>The loan default rate among clients is 12/88 which makes the loan default class highly imbalanced.</a:t>
            </a:r>
          </a:p>
          <a:p>
            <a:pPr marL="228600" lvl="0" indent="-184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</a:rPr>
              <a:t>The loan default rate decrease</a:t>
            </a:r>
            <a:r>
              <a:rPr lang="en-US" sz="1100" b="1" dirty="0">
                <a:solidFill>
                  <a:schemeClr val="dk1"/>
                </a:solidFill>
              </a:rPr>
              <a:t> </a:t>
            </a:r>
            <a:r>
              <a:rPr lang="en" sz="1100" b="1" dirty="0">
                <a:solidFill>
                  <a:schemeClr val="dk1"/>
                </a:solidFill>
              </a:rPr>
              <a:t>as the client’s age, the client’s income, the client’s number of months employed, and the client’s credit score increase.</a:t>
            </a:r>
          </a:p>
          <a:p>
            <a:pPr marL="228600" lvl="0" indent="-184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  <a:sym typeface="Roboto"/>
              </a:rPr>
              <a:t>The loan default rate increases as the loan interest rate and the loan amount increase.</a:t>
            </a:r>
          </a:p>
          <a:p>
            <a:pPr marL="228600" lvl="0" indent="-184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  <a:sym typeface="Roboto"/>
              </a:rPr>
              <a:t>The above 6 basic features bring the most predictive power to loan default.</a:t>
            </a:r>
          </a:p>
          <a:p>
            <a:pPr marL="228600" lvl="0" indent="-184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  <a:sym typeface="Roboto"/>
              </a:rPr>
              <a:t>I identified that the ‘Education’ variiable has </a:t>
            </a:r>
            <a:r>
              <a:rPr lang="en-US" sz="1100" b="1" dirty="0">
                <a:solidFill>
                  <a:schemeClr val="dk1"/>
                </a:solidFill>
              </a:rPr>
              <a:t>blank characters and single quotas among its possible values. In order to avoid future problems, I dropped the blank characters and single quotas before I continue with modeling.</a:t>
            </a:r>
            <a:endParaRPr sz="1100" b="1" dirty="0">
              <a:solidFill>
                <a:schemeClr val="dk1"/>
              </a:solidFill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endParaRPr sz="1100" dirty="0">
              <a:solidFill>
                <a:schemeClr val="dk1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107950" y="8366100"/>
            <a:ext cx="3138870" cy="15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905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100" b="1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Through Feature Engineering reveal combine features from the basic predictive features which will discover trends and patterns of client’s loan default. </a:t>
            </a:r>
            <a:endParaRPr sz="11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228600" lvl="0" indent="-190500" algn="l" rtl="0">
              <a:spcBef>
                <a:spcPts val="170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100" b="1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Deeply explore their impact on the loan default. </a:t>
            </a:r>
            <a:endParaRPr sz="1100" b="1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F32FEA0-A899-4AA5-A8C2-B27FA5110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136" y="3271360"/>
            <a:ext cx="29570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Google Shape;228;p10">
            <a:extLst>
              <a:ext uri="{FF2B5EF4-FFF2-40B4-BE49-F238E27FC236}">
                <a16:creationId xmlns:a16="http://schemas.microsoft.com/office/drawing/2014/main" id="{570AEB69-DE21-405C-97DC-D338C0DC902C}"/>
              </a:ext>
            </a:extLst>
          </p:cNvPr>
          <p:cNvSpPr txBox="1"/>
          <p:nvPr/>
        </p:nvSpPr>
        <p:spPr>
          <a:xfrm>
            <a:off x="176000" y="3023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rPr>
              <a:t>Milestone 3 - EDA results</a:t>
            </a:r>
            <a:endParaRPr sz="13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Google Sans SemiBold"/>
              <a:cs typeface="Arial" panose="020B0604020202020204" pitchFamily="34" charset="0"/>
              <a:sym typeface="Google Sans SemiBold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C4D48D52-8689-4551-AE0E-44E9C522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046" y="6119457"/>
            <a:ext cx="24657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Google Shape;228;p10">
            <a:extLst>
              <a:ext uri="{FF2B5EF4-FFF2-40B4-BE49-F238E27FC236}">
                <a16:creationId xmlns:a16="http://schemas.microsoft.com/office/drawing/2014/main" id="{C5AFFDE7-86D1-4E39-A9AA-59113FFA92DD}"/>
              </a:ext>
            </a:extLst>
          </p:cNvPr>
          <p:cNvSpPr txBox="1"/>
          <p:nvPr/>
        </p:nvSpPr>
        <p:spPr>
          <a:xfrm>
            <a:off x="176000" y="804622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Google Sans SemiBold"/>
                <a:cs typeface="Arial" panose="020B0604020202020204" pitchFamily="34" charset="0"/>
                <a:sym typeface="Google Sans SemiBold"/>
              </a:rPr>
              <a:t>Next steps</a:t>
            </a:r>
            <a:endParaRPr sz="13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Google Sans SemiBold"/>
              <a:cs typeface="Arial" panose="020B0604020202020204" pitchFamily="34" charset="0"/>
              <a:sym typeface="Google Sans Semi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B34AE3-A168-472B-BA80-39F54427D6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047" y="3582326"/>
            <a:ext cx="1999928" cy="141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F12A00-A469-4B4C-B024-2D4EB8E3F61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29" y="3575490"/>
            <a:ext cx="2149475" cy="145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8BB78D-CC28-4F4A-91B8-146AF2944EB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862" y="5107875"/>
            <a:ext cx="2021267" cy="159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AA27DB-897A-4F36-8B64-91B6865E18F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78" y="5107875"/>
            <a:ext cx="2227575" cy="155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AE5FBB-8997-47F0-8CCF-C8F26708892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85" y="7008761"/>
            <a:ext cx="2046452" cy="155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A6A3C0E-A2E6-4F80-9202-2F7EA05DB40A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37" y="6995771"/>
            <a:ext cx="2163340" cy="1567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281</Words>
  <Application>Microsoft Office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Roboto</vt:lpstr>
      <vt:lpstr>Work Sans</vt:lpstr>
      <vt:lpstr>Google Sans</vt:lpstr>
      <vt:lpstr>Calibri</vt:lpstr>
      <vt:lpstr>Google Sans SemiBold</vt:lpstr>
      <vt:lpstr>Arial</vt:lpstr>
      <vt:lpstr>PT Sans Narrow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Aleksandar Osmanli</cp:lastModifiedBy>
  <cp:revision>21</cp:revision>
  <dcterms:modified xsi:type="dcterms:W3CDTF">2024-12-23T14:23:56Z</dcterms:modified>
</cp:coreProperties>
</file>